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270" r:id="rId3"/>
    <p:sldId id="293" r:id="rId4"/>
    <p:sldId id="312" r:id="rId5"/>
    <p:sldId id="314" r:id="rId6"/>
    <p:sldId id="313" r:id="rId7"/>
    <p:sldId id="286" r:id="rId8"/>
    <p:sldId id="323" r:id="rId9"/>
    <p:sldId id="324" r:id="rId10"/>
    <p:sldId id="316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567"/>
    <a:srgbClr val="9FB1D4"/>
    <a:srgbClr val="FF0000"/>
    <a:srgbClr val="D60000"/>
    <a:srgbClr val="BFE67A"/>
    <a:srgbClr val="FFAD5B"/>
    <a:srgbClr val="E38181"/>
    <a:srgbClr val="FFA54B"/>
    <a:srgbClr val="E5EE72"/>
    <a:srgbClr val="DAE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6" autoAdjust="0"/>
    <p:restoredTop sz="92457" autoAdjust="0"/>
  </p:normalViewPr>
  <p:slideViewPr>
    <p:cSldViewPr>
      <p:cViewPr>
        <p:scale>
          <a:sx n="100" d="100"/>
          <a:sy n="100" d="100"/>
        </p:scale>
        <p:origin x="-132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BE9146-F649-46D9-85C7-CB1F974D4EFB}" type="datetimeFigureOut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4879"/>
            <a:ext cx="5438775" cy="446722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B11187-64EF-4FBD-B7D7-769DD1CACF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92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B11187-64EF-4FBD-B7D7-769DD1CACF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36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B11187-64EF-4FBD-B7D7-769DD1CACF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B11187-64EF-4FBD-B7D7-769DD1CACF0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2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FB54-966C-4A61-A48A-2F6CF3FFE1FF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D0AF-E350-4B8F-9502-1B0DBEDCC7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5CDA-8A28-48C1-B1BB-C6E3D5918C4F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2F72-C737-4B91-82B5-8143D2AFDC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2F0A-322A-4F4F-9B4F-3921FB1CD96E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DFC8-BFFF-4B5E-BF6D-704EBA5F52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88CE-3762-4F70-B26B-15AB0328192F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2467-F5D6-4B9B-AABF-142F87C49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7F21-118A-47D5-A2EC-022033BDA52E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F2A6-545F-4742-BDE2-B6000BED8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1D56-6806-4368-A67D-AFCDD2DF6113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275B-4835-4060-A0AE-EACDCFC47A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B6FC-030C-4206-BDCF-DADF9096FF4E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7906-3CD5-494F-8805-FE2B2D1239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9D5A-455C-4263-BC47-6194927AE5FA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34BC-66B0-4240-87B0-2164A0DB8D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5CBD-3A47-4146-8843-A6F856C8A663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DF14-F79A-47C5-B9D5-C743628CF2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7706-D519-4607-985D-2371D15D543D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4F6D-61DB-4E4C-B80B-C43593643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2FB65-4A94-466E-B6B3-1275875DA2AE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AA29-9AF0-46AA-8628-8139A587BF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6E0BEA-AC51-44B7-805A-ACFE20410F78}" type="datetime1">
              <a:rPr lang="ru-RU"/>
              <a:pPr>
                <a:defRPr/>
              </a:pPr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76EBCD-A9E3-4958-A7A8-30B309D799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ork2012\Москва-река\картинки\0_7479c_9d07f8f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622" r="1933" b="7845"/>
          <a:stretch/>
        </p:blipFill>
        <p:spPr bwMode="auto">
          <a:xfrm>
            <a:off x="0" y="1643050"/>
            <a:ext cx="9144000" cy="52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130174"/>
            <a:ext cx="8027988" cy="15128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«Концепция градостроительного развития территорий, прилегающих к Москве-реке»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(в границах территории города Москвы)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6" name="Picture 4" descr="http://rs.gov.ru/sites/rs.gov.ru/files/images/russia_24072012_1_mos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78" y="99828"/>
            <a:ext cx="1357322" cy="157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802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границы.jpg"/>
          <p:cNvPicPr>
            <a:picLocks noChangeAspect="1"/>
          </p:cNvPicPr>
          <p:nvPr/>
        </p:nvPicPr>
        <p:blipFill>
          <a:blip r:embed="rId2" cstate="print"/>
          <a:srcRect l="5909" t="10464" r="5605" b="42370"/>
          <a:stretch>
            <a:fillRect/>
          </a:stretch>
        </p:blipFill>
        <p:spPr>
          <a:xfrm>
            <a:off x="48512" y="836712"/>
            <a:ext cx="7907864" cy="5958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12160" y="908720"/>
            <a:ext cx="288032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4925" y="130175"/>
            <a:ext cx="8281491" cy="634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Территория 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разработки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4" descr="http://rs.gov.ru/sites/rs.gov.ru/files/images/russia_24072012_1_mos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5497" y="130175"/>
            <a:ext cx="602606" cy="6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228184" y="1048712"/>
            <a:ext cx="291581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Calibri" pitchFamily="34" charset="0"/>
              </a:rPr>
              <a:t>              ТЕРРИТОРИЯ  РАЗРАБОТКИ - 10 400 га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8" name="Номер слайда 2"/>
          <p:cNvSpPr txBox="1">
            <a:spLocks noGrp="1"/>
          </p:cNvSpPr>
          <p:nvPr/>
        </p:nvSpPr>
        <p:spPr>
          <a:xfrm>
            <a:off x="8532439" y="6387349"/>
            <a:ext cx="478819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9</a:t>
            </a: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1120720"/>
            <a:ext cx="444523" cy="216024"/>
          </a:xfrm>
          <a:prstGeom prst="rect">
            <a:avLst/>
          </a:prstGeom>
          <a:solidFill>
            <a:srgbClr val="9FB1D4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902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4925" y="130175"/>
            <a:ext cx="8281491" cy="634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Цель проекта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12" name="Picture 4" descr="http://rs.gov.ru/sites/rs.gov.ru/files/images/russia_24072012_1_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5497" y="130175"/>
            <a:ext cx="602606" cy="6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work2012\Москва-река\картинки\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" t="5722" r="152" b="3475"/>
          <a:stretch/>
        </p:blipFill>
        <p:spPr bwMode="auto">
          <a:xfrm>
            <a:off x="1947781" y="827285"/>
            <a:ext cx="5160843" cy="60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957" y="547300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+mj-lt"/>
              </a:rPr>
              <a:t>СОЗДАНИЕ   В   ГОРОДЕ   ЦЕЛОСТНОЙ   СИСТЕМЫ ВЗАИМОУВЯЗАННЫХ   ТЕРРИТОРИЙ,  ПРИЛЕГАЮЩИХ  </a:t>
            </a:r>
          </a:p>
          <a:p>
            <a:pPr algn="ctr"/>
            <a:r>
              <a:rPr lang="ru-RU" sz="2800" b="1" dirty="0" smtClean="0">
                <a:latin typeface="+mj-lt"/>
              </a:rPr>
              <a:t> К   МОСКВЕ-РЕКЕ</a:t>
            </a:r>
            <a:endParaRPr lang="ru-RU" sz="2800" dirty="0">
              <a:latin typeface="+mj-lt"/>
            </a:endParaRPr>
          </a:p>
        </p:txBody>
      </p:sp>
      <p:sp>
        <p:nvSpPr>
          <p:cNvPr id="9" name="Номер слайда 2"/>
          <p:cNvSpPr txBox="1">
            <a:spLocks noGrp="1"/>
          </p:cNvSpPr>
          <p:nvPr/>
        </p:nvSpPr>
        <p:spPr>
          <a:xfrm>
            <a:off x="8532439" y="6387349"/>
            <a:ext cx="478819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1</a:t>
            </a: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treb_reor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6" y="1019777"/>
            <a:ext cx="6221792" cy="5759997"/>
          </a:xfrm>
          <a:prstGeom prst="rect">
            <a:avLst/>
          </a:prstGeom>
        </p:spPr>
      </p:pic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8532439" y="6387349"/>
            <a:ext cx="478819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</a:t>
            </a: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5" name="Picture 4" descr="http://rs.gov.ru/sites/rs.gov.ru/files/images/russia_24072012_1_mos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5497" y="130175"/>
            <a:ext cx="602606" cy="6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257400" y="1628800"/>
            <a:ext cx="504056" cy="233591"/>
          </a:xfrm>
          <a:prstGeom prst="rect">
            <a:avLst/>
          </a:prstGeom>
          <a:solidFill>
            <a:srgbClr val="7B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1556792"/>
            <a:ext cx="2088232" cy="2850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преимущественно в составе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застроенных территорий</a:t>
            </a:r>
          </a:p>
          <a:p>
            <a:pPr algn="just">
              <a:lnSpc>
                <a:spcPct val="80000"/>
              </a:lnSpc>
              <a:defRPr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преимущественно в составе незастроенных территорий,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целях восстановления,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воссоздания и создания новых озелененных территорий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41845" y="736844"/>
            <a:ext cx="90804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ТЕРРИТОРИИ РЕОРГАНИЗАЦИИ, ПОДЛЕЖАЩИЕ КОМПЛЕКСНОМУ ПРЕОБРАЗОВАНИЮ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57400" y="2663224"/>
            <a:ext cx="504056" cy="233591"/>
          </a:xfrm>
          <a:prstGeom prst="rect">
            <a:avLst/>
          </a:prstGeom>
          <a:solidFill>
            <a:srgbClr val="C1F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52992" y="1903816"/>
            <a:ext cx="890128" cy="2646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3040 га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46344" y="2948072"/>
            <a:ext cx="818120" cy="2646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3750 га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4925" y="130175"/>
            <a:ext cx="8281491" cy="634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Развитие территории по Генеральному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плану Москвы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2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treb_reor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6" y="1019777"/>
            <a:ext cx="6221792" cy="5759996"/>
          </a:xfrm>
          <a:prstGeom prst="rect">
            <a:avLst/>
          </a:prstGeom>
        </p:spPr>
      </p:pic>
      <p:pic>
        <p:nvPicPr>
          <p:cNvPr id="12" name="Picture 2" descr="D:\work2012\Москва-река\картинки\1297446397-salon-de-pinos-06--jeroen-musch-749x1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65" t="29443" r="365" b="22680"/>
          <a:stretch/>
        </p:blipFill>
        <p:spPr bwMode="auto">
          <a:xfrm flipH="1">
            <a:off x="6142161" y="4653136"/>
            <a:ext cx="28163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IMG_2101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33162" t="34810" r="12426" b="24140"/>
          <a:stretch>
            <a:fillRect/>
          </a:stretch>
        </p:blipFill>
        <p:spPr>
          <a:xfrm>
            <a:off x="6207030" y="1340768"/>
            <a:ext cx="2720208" cy="1584176"/>
          </a:xfrm>
          <a:prstGeom prst="rect">
            <a:avLst/>
          </a:prstGeom>
        </p:spPr>
      </p:pic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15358427" y="508109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CA6070-3E05-4FA9-AF40-3B00D648A13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5" name="Picture 4" descr="http://rs.gov.ru/sites/rs.gov.ru/files/images/russia_24072012_1_mosc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5497" y="130175"/>
            <a:ext cx="602606" cy="6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5842337"/>
            <a:ext cx="410445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latin typeface="Calibri" pitchFamily="34" charset="0"/>
              </a:rPr>
              <a:t>- необустроенные для пешеходов набережные </a:t>
            </a:r>
          </a:p>
          <a:p>
            <a:pPr>
              <a:defRPr/>
            </a:pPr>
            <a:r>
              <a:rPr lang="ru-RU" sz="1500" b="1" dirty="0" smtClean="0">
                <a:latin typeface="Calibri" pitchFamily="34" charset="0"/>
              </a:rPr>
              <a:t>- 160 км из 220 км длины всех берегов</a:t>
            </a:r>
          </a:p>
          <a:p>
            <a:pPr>
              <a:defRPr/>
            </a:pPr>
            <a:r>
              <a:rPr lang="ru-RU" sz="1500" b="1" dirty="0" smtClean="0">
                <a:latin typeface="Calibri" pitchFamily="34" charset="0"/>
              </a:rPr>
              <a:t>- обустроенные для пешеходов набережные</a:t>
            </a:r>
          </a:p>
          <a:p>
            <a:pPr>
              <a:defRPr/>
            </a:pPr>
            <a:r>
              <a:rPr lang="ru-RU" sz="1500" b="1" dirty="0" smtClean="0">
                <a:latin typeface="Calibri" pitchFamily="34" charset="0"/>
              </a:rPr>
              <a:t>- 60 км из 220 км длины всех берегов</a:t>
            </a:r>
            <a:endParaRPr lang="ru-RU" sz="1500" b="1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812" y="5977136"/>
            <a:ext cx="444523" cy="144016"/>
          </a:xfrm>
          <a:prstGeom prst="rect">
            <a:avLst/>
          </a:prstGeom>
          <a:solidFill>
            <a:srgbClr val="FFAD5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4698" y="726550"/>
            <a:ext cx="89621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ОБУСТРОЙСТВО НАБЕРЕЖНЫХ ДЛЯ ПЕШЕХОДОВ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56176" y="3000136"/>
            <a:ext cx="29878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altLang="ru-RU" sz="1400" b="1" dirty="0" smtClean="0"/>
              <a:t>-  Улучшение благоустройства </a:t>
            </a:r>
          </a:p>
          <a:p>
            <a:pPr marL="285750" indent="-285750" algn="just"/>
            <a:r>
              <a:rPr lang="ru-RU" altLang="ru-RU" sz="1400" b="1" dirty="0" smtClean="0"/>
              <a:t>и ландшафтного оформления</a:t>
            </a:r>
            <a:endParaRPr lang="en-US" altLang="ru-RU" sz="1400" b="1" dirty="0" smtClean="0"/>
          </a:p>
          <a:p>
            <a:pPr marL="285750" indent="-285750" algn="just"/>
            <a:r>
              <a:rPr lang="ru-RU" altLang="ru-RU" sz="1400" b="1" dirty="0" smtClean="0"/>
              <a:t>набережных; </a:t>
            </a:r>
          </a:p>
          <a:p>
            <a:pPr marL="285750" indent="-285750" algn="just"/>
            <a:r>
              <a:rPr lang="ru-RU" altLang="ru-RU" sz="1400" b="1" dirty="0" smtClean="0"/>
              <a:t>-  Развитие системы пешеход-</a:t>
            </a:r>
          </a:p>
          <a:p>
            <a:pPr marL="285750" indent="-285750" algn="just"/>
            <a:r>
              <a:rPr lang="ru-RU" altLang="ru-RU" sz="1400" b="1" dirty="0" smtClean="0"/>
              <a:t>ных и велосипедных маршру-</a:t>
            </a:r>
          </a:p>
          <a:p>
            <a:pPr marL="285750" indent="-285750" algn="just"/>
            <a:r>
              <a:rPr lang="ru-RU" altLang="ru-RU" sz="1400" b="1" dirty="0" smtClean="0"/>
              <a:t>тов;</a:t>
            </a:r>
          </a:p>
          <a:p>
            <a:pPr marL="285750" indent="-285750" algn="just"/>
            <a:r>
              <a:rPr lang="en-US" altLang="ru-RU" sz="1400" b="1" dirty="0" smtClean="0"/>
              <a:t>- </a:t>
            </a:r>
            <a:r>
              <a:rPr lang="ru-RU" altLang="ru-RU" sz="1400" b="1" dirty="0" smtClean="0"/>
              <a:t> Обеспечение связей берегов;</a:t>
            </a:r>
            <a:endParaRPr lang="ru-RU" alt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3812" y="6409184"/>
            <a:ext cx="444523" cy="144016"/>
          </a:xfrm>
          <a:prstGeom prst="rect">
            <a:avLst/>
          </a:prstGeom>
          <a:solidFill>
            <a:srgbClr val="E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Номер слайда 2"/>
          <p:cNvSpPr txBox="1">
            <a:spLocks noGrp="1"/>
          </p:cNvSpPr>
          <p:nvPr/>
        </p:nvSpPr>
        <p:spPr>
          <a:xfrm>
            <a:off x="8532439" y="6387349"/>
            <a:ext cx="478819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</a:t>
            </a: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65069" y="6136466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завтра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167850" y="2660969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сегодня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980728"/>
            <a:ext cx="144016" cy="587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179512" y="4797152"/>
          <a:ext cx="1584176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4925" y="130175"/>
            <a:ext cx="8281491" cy="634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Задачи проекта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6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treb_reorg_3.jpg"/>
          <p:cNvPicPr>
            <a:picLocks noChangeAspect="1"/>
          </p:cNvPicPr>
          <p:nvPr/>
        </p:nvPicPr>
        <p:blipFill>
          <a:blip r:embed="rId3" cstate="print"/>
          <a:srcRect l="1079" t="9323" b="31920"/>
          <a:stretch>
            <a:fillRect/>
          </a:stretch>
        </p:blipFill>
        <p:spPr>
          <a:xfrm>
            <a:off x="9184" y="1052736"/>
            <a:ext cx="6428918" cy="54006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116848" y="1124744"/>
            <a:ext cx="216024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" descr="X:\Marianna_obmen\MOSCOW_RIVER\карт_рабочие\October_13\59877663_Metro_Kolomenskaya_06.jpg"/>
          <p:cNvPicPr>
            <a:picLocks noChangeAspect="1" noChangeArrowheads="1"/>
          </p:cNvPicPr>
          <p:nvPr/>
        </p:nvPicPr>
        <p:blipFill>
          <a:blip r:embed="rId4" cstate="print"/>
          <a:srcRect t="3809"/>
          <a:stretch>
            <a:fillRect/>
          </a:stretch>
        </p:blipFill>
        <p:spPr bwMode="auto">
          <a:xfrm>
            <a:off x="6156176" y="4653136"/>
            <a:ext cx="2824525" cy="1818302"/>
          </a:xfrm>
          <a:prstGeom prst="rect">
            <a:avLst/>
          </a:prstGeom>
          <a:noFill/>
          <a:effectLst/>
        </p:spPr>
      </p:pic>
      <p:pic>
        <p:nvPicPr>
          <p:cNvPr id="31" name="Рисунок 30" descr="ист набережна.jpg"/>
          <p:cNvPicPr>
            <a:picLocks noChangeAspect="1"/>
          </p:cNvPicPr>
          <p:nvPr/>
        </p:nvPicPr>
        <p:blipFill>
          <a:blip r:embed="rId5" cstate="print"/>
          <a:srcRect l="21504" t="7593" r="7763" b="10662"/>
          <a:stretch>
            <a:fillRect/>
          </a:stretch>
        </p:blipFill>
        <p:spPr>
          <a:xfrm>
            <a:off x="6156176" y="1308088"/>
            <a:ext cx="2808312" cy="1656184"/>
          </a:xfrm>
          <a:prstGeom prst="rect">
            <a:avLst/>
          </a:prstGeom>
          <a:effectLst/>
        </p:spPr>
      </p:pic>
      <p:pic>
        <p:nvPicPr>
          <p:cNvPr id="11" name="Picture 4" descr="http://rs.gov.ru/sites/rs.gov.ru/files/images/russia_24072012_1_mosc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5497" y="130175"/>
            <a:ext cx="602606" cy="6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2"/>
          <p:cNvSpPr txBox="1">
            <a:spLocks noGrp="1"/>
          </p:cNvSpPr>
          <p:nvPr/>
        </p:nvSpPr>
        <p:spPr>
          <a:xfrm>
            <a:off x="8532439" y="6387349"/>
            <a:ext cx="478819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</a:t>
            </a: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795" y="5779232"/>
            <a:ext cx="689563" cy="96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5916880"/>
            <a:ext cx="45365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Calibri" pitchFamily="34" charset="0"/>
              </a:rPr>
              <a:t>    </a:t>
            </a:r>
            <a:r>
              <a:rPr lang="ru-RU" sz="1400" b="1" u="sng" dirty="0" smtClean="0">
                <a:latin typeface="Calibri" pitchFamily="34" charset="0"/>
              </a:rPr>
              <a:t> ОБЪЕКТЫ ИСТОРИКО-КУЛЬТУРНОГО НАСЛЕДИЯ</a:t>
            </a:r>
            <a:r>
              <a:rPr lang="ru-RU" sz="1600" b="1" u="sng" dirty="0" smtClean="0">
                <a:latin typeface="Calibri" pitchFamily="34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b="1" dirty="0" smtClean="0">
                <a:latin typeface="Calibri" pitchFamily="34" charset="0"/>
              </a:rPr>
              <a:t> с высокой степенью взаимодействия с рекой</a:t>
            </a:r>
          </a:p>
          <a:p>
            <a:pPr>
              <a:buFontTx/>
              <a:buChar char="-"/>
              <a:defRPr/>
            </a:pPr>
            <a:r>
              <a:rPr lang="ru-RU" sz="1600" b="1" dirty="0" smtClean="0">
                <a:latin typeface="Calibri" pitchFamily="34" charset="0"/>
              </a:rPr>
              <a:t> с низкой степенью взаимодействия с рекой</a:t>
            </a:r>
          </a:p>
        </p:txBody>
      </p:sp>
      <p:sp>
        <p:nvSpPr>
          <p:cNvPr id="28" name="Овал 27"/>
          <p:cNvSpPr/>
          <p:nvPr/>
        </p:nvSpPr>
        <p:spPr>
          <a:xfrm>
            <a:off x="323528" y="6204912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71153" y="6528167"/>
            <a:ext cx="144016" cy="144016"/>
          </a:xfrm>
          <a:prstGeom prst="ellipse">
            <a:avLst/>
          </a:prstGeom>
          <a:solidFill>
            <a:srgbClr val="FFA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-113853" y="746268"/>
            <a:ext cx="9324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РАЗВИТИЕ ИСТОРИКО-КУЛЬТУРНОГО И ТУРИСТИЧЕСКОГО ПОТЕНЦИАЛА ТЕРРИТОРИИ 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156176" y="3052698"/>
            <a:ext cx="282239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Улучшение визуального восприятия исторических ансамблей</a:t>
            </a:r>
          </a:p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Включение объектов культурного наследия в пешеходные маршруты вдоль набережных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096245" y="6215122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завтра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099026" y="2710129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сегодня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7560196" y="2777744"/>
            <a:ext cx="17017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+mj-lt"/>
              </a:rPr>
              <a:t>Даниловская набережная</a:t>
            </a:r>
            <a:endParaRPr lang="ru-RU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4925" y="130175"/>
            <a:ext cx="8281491" cy="634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Задачи проекта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6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treb_reorg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6" y="1019777"/>
            <a:ext cx="6221791" cy="5759996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5589240"/>
            <a:ext cx="3563888" cy="124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387" name="Picture 4" descr="http://rs.gov.ru/sites/rs.gov.ru/files/images/russia_24072012_1_mos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5497" y="130175"/>
            <a:ext cx="602606" cy="6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17617280" y="666010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CA6070-3E05-4FA9-AF40-3B00D648A13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607" y="707554"/>
            <a:ext cx="8562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РАЗВИТИЕ РЕКРЕАЦИОННОГО ПОТЕНЦИАЛА ТЕРРИТОРИИ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261" y="6123213"/>
            <a:ext cx="399256" cy="186107"/>
          </a:xfrm>
          <a:prstGeom prst="rect">
            <a:avLst/>
          </a:prstGeom>
          <a:solidFill>
            <a:srgbClr val="56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3585" y="6496791"/>
            <a:ext cx="399256" cy="172569"/>
          </a:xfrm>
          <a:prstGeom prst="rect">
            <a:avLst/>
          </a:prstGeom>
          <a:solidFill>
            <a:srgbClr val="BFE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6633" y="6406650"/>
            <a:ext cx="553159" cy="334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540080"/>
            <a:ext cx="34275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Calibri" pitchFamily="34" charset="0"/>
              </a:rPr>
              <a:t>        </a:t>
            </a:r>
            <a:r>
              <a:rPr lang="ru-RU" sz="1600" b="1" u="sng" dirty="0" smtClean="0">
                <a:latin typeface="Calibri" pitchFamily="34" charset="0"/>
              </a:rPr>
              <a:t>Рекреационные территории:</a:t>
            </a:r>
          </a:p>
          <a:p>
            <a:pPr>
              <a:defRPr/>
            </a:pPr>
            <a:endParaRPr lang="ru-RU" sz="1600" b="1" u="sng" dirty="0" smtClean="0">
              <a:latin typeface="Calibri" pitchFamily="34" charset="0"/>
            </a:endParaRPr>
          </a:p>
          <a:p>
            <a:pPr>
              <a:defRPr/>
            </a:pPr>
            <a:r>
              <a:rPr lang="ru-RU" sz="1600" b="1" dirty="0" smtClean="0">
                <a:latin typeface="Calibri" pitchFamily="34" charset="0"/>
              </a:rPr>
              <a:t>              - существующие</a:t>
            </a:r>
          </a:p>
          <a:p>
            <a:pPr>
              <a:defRPr/>
            </a:pPr>
            <a:endParaRPr lang="ru-RU" sz="1600" b="1" dirty="0">
              <a:latin typeface="Calibri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267512" y="6114152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завтра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Номер слайда 2"/>
          <p:cNvSpPr txBox="1">
            <a:spLocks noGrp="1"/>
          </p:cNvSpPr>
          <p:nvPr/>
        </p:nvSpPr>
        <p:spPr>
          <a:xfrm>
            <a:off x="8532439" y="6387349"/>
            <a:ext cx="478819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5</a:t>
            </a: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84168" y="1268760"/>
            <a:ext cx="216024" cy="558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IMG_2101.JPG"/>
          <p:cNvPicPr>
            <a:picLocks noChangeAspect="1"/>
          </p:cNvPicPr>
          <p:nvPr/>
        </p:nvPicPr>
        <p:blipFill>
          <a:blip r:embed="rId5" cstate="print"/>
          <a:srcRect l="14745" t="13070" r="5901" b="15610"/>
          <a:stretch>
            <a:fillRect/>
          </a:stretch>
        </p:blipFill>
        <p:spPr>
          <a:xfrm>
            <a:off x="6156176" y="1396296"/>
            <a:ext cx="2815836" cy="1680567"/>
          </a:xfrm>
          <a:prstGeom prst="rect">
            <a:avLst/>
          </a:prstGeom>
          <a:effectLst/>
        </p:spPr>
      </p:pic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6099026" y="2837945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сегодня</a:t>
            </a:r>
            <a:endParaRPr lang="ru-RU" sz="1400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07015" y="3258952"/>
            <a:ext cx="28803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 smtClean="0"/>
              <a:t>-Развитие ландшафтно-рек-реационных пространств; </a:t>
            </a:r>
          </a:p>
          <a:p>
            <a:pPr algn="just"/>
            <a:r>
              <a:rPr lang="ru-RU" altLang="ru-RU" sz="1400" b="1" dirty="0" smtClean="0"/>
              <a:t>-Сохранение и экологическая реабилитация природных территорий</a:t>
            </a:r>
            <a:endParaRPr lang="ru-RU" altLang="ru-RU" sz="1400" b="1" dirty="0"/>
          </a:p>
        </p:txBody>
      </p:sp>
      <p:pic>
        <p:nvPicPr>
          <p:cNvPr id="35" name="Рисунок 34" descr="kolomenskoe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8529" y="4653136"/>
            <a:ext cx="2815312" cy="1793224"/>
          </a:xfrm>
          <a:prstGeom prst="rect">
            <a:avLst/>
          </a:prstGeom>
          <a:effectLst/>
        </p:spPr>
      </p:pic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6096245" y="6195458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завтра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90040" y="6391209"/>
            <a:ext cx="1708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Calibri" pitchFamily="34" charset="0"/>
              </a:rPr>
              <a:t>- перспективные</a:t>
            </a:r>
          </a:p>
          <a:p>
            <a:pPr>
              <a:defRPr/>
            </a:pPr>
            <a:endParaRPr lang="ru-RU" sz="1600" b="1" dirty="0">
              <a:latin typeface="Calibri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34925" y="130175"/>
            <a:ext cx="8281491" cy="634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Задачи проекта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075847" y="1857389"/>
            <a:ext cx="4903397" cy="4223449"/>
            <a:chOff x="1075847" y="1857389"/>
            <a:chExt cx="4903397" cy="4223449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1075847" y="1857389"/>
              <a:ext cx="4903397" cy="4223449"/>
              <a:chOff x="1075847" y="1857389"/>
              <a:chExt cx="4903397" cy="422344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430164" y="2758124"/>
                <a:ext cx="724330" cy="10301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238476" y="4414308"/>
                <a:ext cx="320147" cy="33340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318596" y="5350412"/>
                <a:ext cx="660648" cy="73042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4454500" y="5422420"/>
                <a:ext cx="505840" cy="36521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rot="2344918">
                <a:off x="1075847" y="1857389"/>
                <a:ext cx="658482" cy="25186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734420" y="3190172"/>
                <a:ext cx="320147" cy="33340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2684934" y="3702175"/>
              <a:ext cx="576064" cy="6480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65857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treb_reor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6" y="1019777"/>
            <a:ext cx="6221792" cy="575999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012160" y="1052736"/>
            <a:ext cx="36004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D:\work2012\Москва-река\картинки\L2_Page_004_resiz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5473" b="15787"/>
          <a:stretch/>
        </p:blipFill>
        <p:spPr bwMode="auto">
          <a:xfrm>
            <a:off x="6084168" y="4653136"/>
            <a:ext cx="2880320" cy="18170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16961759" y="606593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CA6070-3E05-4FA9-AF40-3B00D648A13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1" y="734809"/>
            <a:ext cx="87720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РЕОРГАНИЗАЦИЯ НЕПРОФИЛЬНЫХ ПРОМЫШЛЕННЫХ И СКЛАДСКИХ ОБЪЕКТОВ</a:t>
            </a:r>
            <a:endParaRPr lang="ru-RU" sz="1600" dirty="0"/>
          </a:p>
        </p:txBody>
      </p:sp>
      <p:pic>
        <p:nvPicPr>
          <p:cNvPr id="22" name="Picture 4" descr="http://rs.gov.ru/sites/rs.gov.ru/files/images/russia_24072012_1_mos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5497" y="130175"/>
            <a:ext cx="602606" cy="6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work2012\Москва-река\картинки\0_47f0e_568b33cb_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15148" r="9302" b="5378"/>
          <a:stretch/>
        </p:blipFill>
        <p:spPr bwMode="auto">
          <a:xfrm>
            <a:off x="6084168" y="1412776"/>
            <a:ext cx="2876767" cy="17281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25176" y="3370288"/>
            <a:ext cx="3059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-Реорганизация   производственных территорий;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-Изменение  функционального назначения;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85844" y="1497088"/>
            <a:ext cx="5077454" cy="3441525"/>
            <a:chOff x="185844" y="1497088"/>
            <a:chExt cx="5077454" cy="344152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972039" y="2643601"/>
              <a:ext cx="975251" cy="91362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81124" y="4237001"/>
              <a:ext cx="693256" cy="7016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54703" y="3931390"/>
              <a:ext cx="808595" cy="6239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100226" y="1497088"/>
              <a:ext cx="506868" cy="5059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27752" y="3578737"/>
              <a:ext cx="393718" cy="4966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5844" y="2587700"/>
              <a:ext cx="506868" cy="5059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Номер слайда 2"/>
          <p:cNvSpPr txBox="1">
            <a:spLocks noGrp="1"/>
          </p:cNvSpPr>
          <p:nvPr/>
        </p:nvSpPr>
        <p:spPr>
          <a:xfrm>
            <a:off x="8532439" y="6387349"/>
            <a:ext cx="478819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6</a:t>
            </a: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096245" y="6195458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завтра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099026" y="2837945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сегодня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88161" y="5013176"/>
            <a:ext cx="643879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34925" y="130175"/>
            <a:ext cx="8281491" cy="634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Задачи проекта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33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8650" y="761923"/>
            <a:ext cx="8398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ЧАСТИЧНОЕ ОСВОБОЖДЕНИЕ НАБЕРЕЖНЫХ ОТ ТРАНСПОРТА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4925" y="130175"/>
            <a:ext cx="8281491" cy="634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Задачи проекта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Picture 4" descr="http://rs.gov.ru/sites/rs.gov.ru/files/images/russia_24072012_1_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5497" y="130175"/>
            <a:ext cx="602606" cy="6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work2012\Москва-река\картинки\Perspective quai centre ville bef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6584"/>
            <a:ext cx="3525515" cy="52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2012\Москва-река\картинки\Perspective quai centre ville af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"/>
          <a:stretch>
            <a:fillRect/>
          </a:stretch>
        </p:blipFill>
        <p:spPr bwMode="auto">
          <a:xfrm>
            <a:off x="4917182" y="1153319"/>
            <a:ext cx="3542109" cy="52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192909" y="3717033"/>
            <a:ext cx="576065" cy="360040"/>
          </a:xfrm>
          <a:prstGeom prst="rightArrow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2"/>
          <p:cNvSpPr txBox="1">
            <a:spLocks noGrp="1"/>
          </p:cNvSpPr>
          <p:nvPr/>
        </p:nvSpPr>
        <p:spPr>
          <a:xfrm>
            <a:off x="8532439" y="6387349"/>
            <a:ext cx="478819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7</a:t>
            </a: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39552" y="6093296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сегодня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932040" y="6093296"/>
            <a:ext cx="119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завтра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3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2012\Москва-река\картинки\yah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1" y="1124744"/>
            <a:ext cx="3672408" cy="24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2012\Москва-река\картинки\y_7ce093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r="13417" b="13288"/>
          <a:stretch/>
        </p:blipFill>
        <p:spPr bwMode="auto">
          <a:xfrm>
            <a:off x="4923656" y="1124744"/>
            <a:ext cx="3701366" cy="25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443" y="751317"/>
            <a:ext cx="9031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РАЗВИТИЕ СИСТЕМЫ ВОДНОГО ТРАНСПОРТА </a:t>
            </a:r>
          </a:p>
        </p:txBody>
      </p:sp>
      <p:pic>
        <p:nvPicPr>
          <p:cNvPr id="2052" name="Picture 4" descr="D:\work2012\Москва-река\картинки\644080401-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1" y="3933056"/>
            <a:ext cx="3668764" cy="21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1618" y="3574641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 туристический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359" y="3594752"/>
            <a:ext cx="161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пассажирский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9413" y="6070054"/>
            <a:ext cx="1083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грузовой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4925" y="130175"/>
            <a:ext cx="8281491" cy="6345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Задачи проекта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4" descr="http://rs.gov.ru/sites/rs.gov.ru/files/images/russia_24072012_1_mosc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5497" y="130175"/>
            <a:ext cx="602606" cy="6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2"/>
          <p:cNvSpPr txBox="1">
            <a:spLocks noGrp="1"/>
          </p:cNvSpPr>
          <p:nvPr/>
        </p:nvSpPr>
        <p:spPr>
          <a:xfrm>
            <a:off x="8532439" y="6387349"/>
            <a:ext cx="478819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8</a:t>
            </a: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" name="Picture 3" descr="D:\work2012\Москва-река\картинки\y_7ce09301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923656" y="3933056"/>
            <a:ext cx="3693666" cy="21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12290</TotalTime>
  <Words>267</Words>
  <Application>Microsoft Office PowerPoint</Application>
  <PresentationFormat>Экран (4:3)</PresentationFormat>
  <Paragraphs>84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Юлия М. Щакина</cp:lastModifiedBy>
  <cp:revision>601</cp:revision>
  <cp:lastPrinted>2013-10-18T11:32:51Z</cp:lastPrinted>
  <dcterms:created xsi:type="dcterms:W3CDTF">2012-11-13T15:05:46Z</dcterms:created>
  <dcterms:modified xsi:type="dcterms:W3CDTF">2013-10-18T11:53:58Z</dcterms:modified>
</cp:coreProperties>
</file>